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9"/>
  </p:notesMasterIdLst>
  <p:sldIdLst>
    <p:sldId id="273" r:id="rId6"/>
    <p:sldId id="283" r:id="rId7"/>
    <p:sldId id="292" r:id="rId8"/>
    <p:sldId id="303" r:id="rId9"/>
    <p:sldId id="305" r:id="rId10"/>
    <p:sldId id="306" r:id="rId11"/>
    <p:sldId id="296" r:id="rId12"/>
    <p:sldId id="287" r:id="rId13"/>
    <p:sldId id="307" r:id="rId14"/>
    <p:sldId id="278" r:id="rId15"/>
    <p:sldId id="284" r:id="rId16"/>
    <p:sldId id="301" r:id="rId17"/>
    <p:sldId id="286" r:id="rId18"/>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2" d="100"/>
          <a:sy n="72" d="100"/>
        </p:scale>
        <p:origin x="1326" y="66"/>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735" cy="464503"/>
          </a:xfrm>
          <a:prstGeom prst="rect">
            <a:avLst/>
          </a:prstGeom>
        </p:spPr>
        <p:txBody>
          <a:bodyPr vert="horz" lIns="91294" tIns="45647" rIns="91294" bIns="45647" rtlCol="0"/>
          <a:lstStyle>
            <a:lvl1pPr algn="l">
              <a:defRPr sz="1200"/>
            </a:lvl1pPr>
          </a:lstStyle>
          <a:p>
            <a:endParaRPr lang="en-US" dirty="0"/>
          </a:p>
        </p:txBody>
      </p:sp>
      <p:sp>
        <p:nvSpPr>
          <p:cNvPr id="3" name="Date Placeholder 2"/>
          <p:cNvSpPr>
            <a:spLocks noGrp="1"/>
          </p:cNvSpPr>
          <p:nvPr>
            <p:ph type="dt" idx="1"/>
          </p:nvPr>
        </p:nvSpPr>
        <p:spPr>
          <a:xfrm>
            <a:off x="3971081" y="0"/>
            <a:ext cx="3037735" cy="464503"/>
          </a:xfrm>
          <a:prstGeom prst="rect">
            <a:avLst/>
          </a:prstGeom>
        </p:spPr>
        <p:txBody>
          <a:bodyPr vert="horz" lIns="91294" tIns="45647" rIns="91294" bIns="45647" rtlCol="0"/>
          <a:lstStyle>
            <a:lvl1pPr algn="r">
              <a:defRPr sz="1200"/>
            </a:lvl1pPr>
          </a:lstStyle>
          <a:p>
            <a:fld id="{B8AE55A0-88DB-44F8-9E71-882C6BFF5295}" type="datetimeFigureOut">
              <a:rPr lang="en-US" smtClean="0"/>
              <a:t>04/17/2020</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294" tIns="45647" rIns="91294" bIns="45647" rtlCol="0" anchor="ctr"/>
          <a:lstStyle/>
          <a:p>
            <a:endParaRPr lang="en-US" dirty="0"/>
          </a:p>
        </p:txBody>
      </p:sp>
      <p:sp>
        <p:nvSpPr>
          <p:cNvPr id="5" name="Notes Placeholder 4"/>
          <p:cNvSpPr>
            <a:spLocks noGrp="1"/>
          </p:cNvSpPr>
          <p:nvPr>
            <p:ph type="body" sz="quarter" idx="3"/>
          </p:nvPr>
        </p:nvSpPr>
        <p:spPr>
          <a:xfrm>
            <a:off x="700406" y="4415156"/>
            <a:ext cx="5609588" cy="4183697"/>
          </a:xfrm>
          <a:prstGeom prst="rect">
            <a:avLst/>
          </a:prstGeom>
        </p:spPr>
        <p:txBody>
          <a:bodyPr vert="horz" lIns="91294" tIns="45647" rIns="91294" bIns="4564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30312"/>
            <a:ext cx="3037735" cy="464503"/>
          </a:xfrm>
          <a:prstGeom prst="rect">
            <a:avLst/>
          </a:prstGeom>
        </p:spPr>
        <p:txBody>
          <a:bodyPr vert="horz" lIns="91294" tIns="45647" rIns="91294" bIns="45647"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1081" y="8830312"/>
            <a:ext cx="3037735" cy="464503"/>
          </a:xfrm>
          <a:prstGeom prst="rect">
            <a:avLst/>
          </a:prstGeom>
        </p:spPr>
        <p:txBody>
          <a:bodyPr vert="horz" lIns="91294" tIns="45647" rIns="91294" bIns="45647"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a:solidFill>
                  <a:srgbClr val="0054A4"/>
                </a:solidFill>
              </a:rPr>
              <a:t>Template for pages 1-9</a:t>
            </a: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a:solidFill>
                  <a:srgbClr val="0054A4"/>
                </a:solidFill>
              </a:rPr>
              <a:t>Template for pages 10 and up</a:t>
            </a: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09600" y="5791200"/>
            <a:ext cx="8153400" cy="990600"/>
          </a:xfrm>
        </p:spPr>
        <p:txBody>
          <a:bodyPr>
            <a:normAutofit/>
          </a:bodyPr>
          <a:lstStyle/>
          <a:p>
            <a:r>
              <a:rPr lang="en-US" sz="2800" b="1" dirty="0">
                <a:solidFill>
                  <a:schemeClr val="tx1"/>
                </a:solidFill>
              </a:rPr>
              <a:t>Washoe County Board of Adjustment </a:t>
            </a:r>
          </a:p>
          <a:p>
            <a:pPr>
              <a:spcBef>
                <a:spcPts val="0"/>
              </a:spcBef>
            </a:pPr>
            <a:r>
              <a:rPr lang="en-US" sz="2400" b="1" dirty="0">
                <a:solidFill>
                  <a:schemeClr val="tx1"/>
                </a:solidFill>
              </a:rPr>
              <a:t>April 16, 2020</a:t>
            </a:r>
          </a:p>
        </p:txBody>
      </p:sp>
      <p:sp>
        <p:nvSpPr>
          <p:cNvPr id="4" name="Title 3"/>
          <p:cNvSpPr>
            <a:spLocks noGrp="1"/>
          </p:cNvSpPr>
          <p:nvPr>
            <p:ph type="ctrTitle"/>
          </p:nvPr>
        </p:nvSpPr>
        <p:spPr>
          <a:xfrm>
            <a:off x="533400" y="152400"/>
            <a:ext cx="9220200" cy="838200"/>
          </a:xfrm>
        </p:spPr>
        <p:txBody>
          <a:bodyPr/>
          <a:lstStyle/>
          <a:p>
            <a:r>
              <a:rPr lang="en-US" sz="3600" dirty="0">
                <a:solidFill>
                  <a:schemeClr val="tx1"/>
                </a:solidFill>
              </a:rPr>
              <a:t>WSUP19-0029 Summit Christian Church</a:t>
            </a:r>
          </a:p>
        </p:txBody>
      </p:sp>
      <p:pic>
        <p:nvPicPr>
          <p:cNvPr id="2" name="Picture 1">
            <a:extLst>
              <a:ext uri="{FF2B5EF4-FFF2-40B4-BE49-F238E27FC236}">
                <a16:creationId xmlns:a16="http://schemas.microsoft.com/office/drawing/2014/main" id="{1E9E337A-0476-4439-8F4C-D7EA4A279A46}"/>
              </a:ext>
            </a:extLst>
          </p:cNvPr>
          <p:cNvPicPr>
            <a:picLocks noChangeAspect="1"/>
          </p:cNvPicPr>
          <p:nvPr/>
        </p:nvPicPr>
        <p:blipFill>
          <a:blip r:embed="rId2"/>
          <a:stretch>
            <a:fillRect/>
          </a:stretch>
        </p:blipFill>
        <p:spPr>
          <a:xfrm>
            <a:off x="1524001" y="948984"/>
            <a:ext cx="6400800" cy="4960318"/>
          </a:xfrm>
          <a:prstGeom prst="rect">
            <a:avLst/>
          </a:prstGeom>
        </p:spPr>
      </p:pic>
    </p:spTree>
    <p:extLst>
      <p:ext uri="{BB962C8B-B14F-4D97-AF65-F5344CB8AC3E}">
        <p14:creationId xmlns:p14="http://schemas.microsoft.com/office/powerpoint/2010/main" val="556600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315200" cy="762000"/>
          </a:xfrm>
        </p:spPr>
        <p:txBody>
          <a:bodyPr/>
          <a:lstStyle/>
          <a:p>
            <a:r>
              <a:rPr lang="en-US" dirty="0"/>
              <a:t>Request</a:t>
            </a:r>
          </a:p>
        </p:txBody>
      </p:sp>
      <p:sp>
        <p:nvSpPr>
          <p:cNvPr id="4" name="Content Placeholder 3"/>
          <p:cNvSpPr>
            <a:spLocks noGrp="1"/>
          </p:cNvSpPr>
          <p:nvPr>
            <p:ph idx="1"/>
          </p:nvPr>
        </p:nvSpPr>
        <p:spPr>
          <a:xfrm>
            <a:off x="304800" y="1447800"/>
            <a:ext cx="8686800" cy="4343399"/>
          </a:xfrm>
        </p:spPr>
        <p:txBody>
          <a:bodyPr>
            <a:normAutofit/>
          </a:bodyPr>
          <a:lstStyle/>
          <a:p>
            <a:r>
              <a:rPr lang="en-US" dirty="0"/>
              <a:t>This is a request for grading and expanding the use of religious assembly on the property, which requires a special use permit (SUP) per Washoe County Code 110.438.35(a)(4) for grading and per Table 110.302.05.2 for religious assembly</a:t>
            </a:r>
          </a:p>
          <a:p>
            <a:r>
              <a:rPr lang="en-US" dirty="0"/>
              <a:t>This case has been delayed since February for various reasons</a:t>
            </a:r>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108529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42339888-5D9F-4FE8-A99A-0B39B577C8E2}"/>
              </a:ext>
            </a:extLst>
          </p:cNvPr>
          <p:cNvPicPr>
            <a:picLocks noGrp="1" noChangeAspect="1"/>
          </p:cNvPicPr>
          <p:nvPr>
            <p:ph idx="1"/>
          </p:nvPr>
        </p:nvPicPr>
        <p:blipFill>
          <a:blip r:embed="rId2"/>
          <a:stretch>
            <a:fillRect/>
          </a:stretch>
        </p:blipFill>
        <p:spPr>
          <a:xfrm>
            <a:off x="1295400" y="6825"/>
            <a:ext cx="6248400" cy="6794804"/>
          </a:xfrm>
          <a:prstGeom prst="rect">
            <a:avLst/>
          </a:prstGeom>
        </p:spPr>
      </p:pic>
    </p:spTree>
    <p:extLst>
      <p:ext uri="{BB962C8B-B14F-4D97-AF65-F5344CB8AC3E}">
        <p14:creationId xmlns:p14="http://schemas.microsoft.com/office/powerpoint/2010/main" val="16579362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1219200"/>
            <a:ext cx="8839200" cy="4495800"/>
          </a:xfrm>
        </p:spPr>
        <p:txBody>
          <a:bodyPr>
            <a:normAutofit lnSpcReduction="10000"/>
          </a:bodyPr>
          <a:lstStyle/>
          <a:p>
            <a:r>
              <a:rPr lang="en-US" dirty="0"/>
              <a:t>There is an existing 33,064 sq. ft. church building on the site </a:t>
            </a:r>
          </a:p>
          <a:p>
            <a:r>
              <a:rPr lang="en-US" dirty="0"/>
              <a:t>The request is to add a 34,225 sq. ft. worship center and a 6,464 sq. ft. administrative building probably in the future </a:t>
            </a:r>
          </a:p>
          <a:p>
            <a:r>
              <a:rPr lang="en-US" dirty="0"/>
              <a:t>Also, an additional 309 parking spaces are to be added to the already existing 355 parking spaces</a:t>
            </a:r>
          </a:p>
          <a:p>
            <a:r>
              <a:rPr lang="en-US" dirty="0"/>
              <a:t>The site is flat and was previously graded under another permit</a:t>
            </a:r>
          </a:p>
          <a:p>
            <a:endParaRPr lang="en-US" dirty="0"/>
          </a:p>
        </p:txBody>
      </p:sp>
      <p:sp>
        <p:nvSpPr>
          <p:cNvPr id="3" name="Title 2"/>
          <p:cNvSpPr>
            <a:spLocks noGrp="1"/>
          </p:cNvSpPr>
          <p:nvPr>
            <p:ph type="title"/>
          </p:nvPr>
        </p:nvSpPr>
        <p:spPr>
          <a:xfrm>
            <a:off x="1219200" y="76200"/>
            <a:ext cx="7162800" cy="838200"/>
          </a:xfrm>
        </p:spPr>
        <p:txBody>
          <a:bodyPr/>
          <a:lstStyle/>
          <a:p>
            <a:r>
              <a:rPr lang="en-US" dirty="0"/>
              <a:t>Background</a:t>
            </a:r>
          </a:p>
        </p:txBody>
      </p:sp>
    </p:spTree>
    <p:extLst>
      <p:ext uri="{BB962C8B-B14F-4D97-AF65-F5344CB8AC3E}">
        <p14:creationId xmlns:p14="http://schemas.microsoft.com/office/powerpoint/2010/main" val="37424306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1A3F486-C742-479A-802D-F7AA5BC6A7B8}"/>
              </a:ext>
            </a:extLst>
          </p:cNvPr>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11538" t="15385" r="-11538"/>
          <a:stretch/>
        </p:blipFill>
        <p:spPr>
          <a:xfrm>
            <a:off x="457200" y="874893"/>
            <a:ext cx="8915400" cy="5657850"/>
          </a:xfrm>
        </p:spPr>
      </p:pic>
      <p:sp>
        <p:nvSpPr>
          <p:cNvPr id="3" name="Title 2">
            <a:extLst>
              <a:ext uri="{FF2B5EF4-FFF2-40B4-BE49-F238E27FC236}">
                <a16:creationId xmlns:a16="http://schemas.microsoft.com/office/drawing/2014/main" id="{C09E4783-9BF6-4805-85E5-64ECDC989624}"/>
              </a:ext>
            </a:extLst>
          </p:cNvPr>
          <p:cNvSpPr>
            <a:spLocks noGrp="1"/>
          </p:cNvSpPr>
          <p:nvPr>
            <p:ph type="title"/>
          </p:nvPr>
        </p:nvSpPr>
        <p:spPr>
          <a:xfrm>
            <a:off x="1219200" y="76199"/>
            <a:ext cx="6934200" cy="798693"/>
          </a:xfrm>
        </p:spPr>
        <p:txBody>
          <a:bodyPr/>
          <a:lstStyle/>
          <a:p>
            <a:r>
              <a:rPr lang="en-US" dirty="0"/>
              <a:t>Looking northwest</a:t>
            </a:r>
          </a:p>
        </p:txBody>
      </p:sp>
    </p:spTree>
    <p:extLst>
      <p:ext uri="{BB962C8B-B14F-4D97-AF65-F5344CB8AC3E}">
        <p14:creationId xmlns:p14="http://schemas.microsoft.com/office/powerpoint/2010/main" val="15935177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4D955D2-54C8-466D-A989-C3551F94FA9B}"/>
              </a:ext>
            </a:extLst>
          </p:cNvPr>
          <p:cNvSpPr>
            <a:spLocks noGrp="1"/>
          </p:cNvSpPr>
          <p:nvPr>
            <p:ph type="title"/>
          </p:nvPr>
        </p:nvSpPr>
        <p:spPr/>
        <p:txBody>
          <a:bodyPr/>
          <a:lstStyle/>
          <a:p>
            <a:r>
              <a:rPr lang="en-US" dirty="0"/>
              <a:t>Looking northeast</a:t>
            </a:r>
          </a:p>
        </p:txBody>
      </p:sp>
      <p:pic>
        <p:nvPicPr>
          <p:cNvPr id="4" name="Content Placeholder 12">
            <a:extLst>
              <a:ext uri="{FF2B5EF4-FFF2-40B4-BE49-F238E27FC236}">
                <a16:creationId xmlns:a16="http://schemas.microsoft.com/office/drawing/2014/main" id="{75CE180D-30F1-438D-95C2-AF3221B71A25}"/>
              </a:ext>
            </a:extLst>
          </p:cNvPr>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t="4261" b="24818"/>
          <a:stretch/>
        </p:blipFill>
        <p:spPr>
          <a:xfrm>
            <a:off x="-19594" y="1001753"/>
            <a:ext cx="9124711" cy="4854494"/>
          </a:xfrm>
        </p:spPr>
      </p:pic>
    </p:spTree>
    <p:extLst>
      <p:ext uri="{BB962C8B-B14F-4D97-AF65-F5344CB8AC3E}">
        <p14:creationId xmlns:p14="http://schemas.microsoft.com/office/powerpoint/2010/main" val="38561868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534400" cy="4572000"/>
          </a:xfrm>
        </p:spPr>
        <p:txBody>
          <a:bodyPr>
            <a:normAutofit/>
          </a:bodyPr>
          <a:lstStyle/>
          <a:p>
            <a:r>
              <a:rPr lang="en-US" dirty="0"/>
              <a:t>The applicant is requesting to graded 50,000 cubic yards of material -</a:t>
            </a:r>
            <a:r>
              <a:rPr lang="en-US" dirty="0" err="1"/>
              <a:t>removingd</a:t>
            </a:r>
            <a:r>
              <a:rPr lang="en-US" dirty="0"/>
              <a:t> 20,000 cubic yards from the property and 30,000 cubic yards will be place on the northern portion of the site as an earthen berm</a:t>
            </a:r>
          </a:p>
          <a:p>
            <a:r>
              <a:rPr lang="en-US" dirty="0"/>
              <a:t>The berm will be located on the northside of the property and will not exceed 6 feet in height</a:t>
            </a:r>
          </a:p>
        </p:txBody>
      </p:sp>
      <p:sp>
        <p:nvSpPr>
          <p:cNvPr id="3" name="Title 2"/>
          <p:cNvSpPr>
            <a:spLocks noGrp="1"/>
          </p:cNvSpPr>
          <p:nvPr>
            <p:ph type="title"/>
          </p:nvPr>
        </p:nvSpPr>
        <p:spPr>
          <a:xfrm>
            <a:off x="1219200" y="76200"/>
            <a:ext cx="7620000" cy="838200"/>
          </a:xfrm>
        </p:spPr>
        <p:txBody>
          <a:bodyPr/>
          <a:lstStyle/>
          <a:p>
            <a:r>
              <a:rPr lang="en-US" dirty="0"/>
              <a:t>Analysis</a:t>
            </a:r>
          </a:p>
        </p:txBody>
      </p:sp>
    </p:spTree>
    <p:extLst>
      <p:ext uri="{BB962C8B-B14F-4D97-AF65-F5344CB8AC3E}">
        <p14:creationId xmlns:p14="http://schemas.microsoft.com/office/powerpoint/2010/main" val="6991025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724400"/>
          </a:xfrm>
        </p:spPr>
        <p:txBody>
          <a:bodyPr>
            <a:normAutofit/>
          </a:bodyPr>
          <a:lstStyle/>
          <a:p>
            <a:endParaRPr lang="en-US" dirty="0"/>
          </a:p>
          <a:p>
            <a:pPr marL="0" indent="0">
              <a:buNone/>
            </a:pPr>
            <a:endParaRPr lang="en-US" dirty="0"/>
          </a:p>
          <a:p>
            <a:pPr marL="0" indent="0">
              <a:buNone/>
            </a:pPr>
            <a:endParaRPr lang="en-US" dirty="0"/>
          </a:p>
        </p:txBody>
      </p:sp>
      <p:sp>
        <p:nvSpPr>
          <p:cNvPr id="3" name="Title 2"/>
          <p:cNvSpPr>
            <a:spLocks noGrp="1"/>
          </p:cNvSpPr>
          <p:nvPr>
            <p:ph type="title"/>
          </p:nvPr>
        </p:nvSpPr>
        <p:spPr>
          <a:xfrm>
            <a:off x="1219200" y="76200"/>
            <a:ext cx="7924800" cy="792162"/>
          </a:xfrm>
        </p:spPr>
        <p:txBody>
          <a:bodyPr/>
          <a:lstStyle/>
          <a:p>
            <a:r>
              <a:rPr lang="en-US" dirty="0"/>
              <a:t>Site Layout</a:t>
            </a:r>
          </a:p>
        </p:txBody>
      </p:sp>
      <p:pic>
        <p:nvPicPr>
          <p:cNvPr id="4" name="Picture 3">
            <a:extLst>
              <a:ext uri="{FF2B5EF4-FFF2-40B4-BE49-F238E27FC236}">
                <a16:creationId xmlns:a16="http://schemas.microsoft.com/office/drawing/2014/main" id="{829F95C9-B15F-4E1D-B25D-B3EE3B7F2743}"/>
              </a:ext>
            </a:extLst>
          </p:cNvPr>
          <p:cNvPicPr>
            <a:picLocks noChangeAspect="1"/>
          </p:cNvPicPr>
          <p:nvPr/>
        </p:nvPicPr>
        <p:blipFill>
          <a:blip r:embed="rId2"/>
          <a:stretch>
            <a:fillRect/>
          </a:stretch>
        </p:blipFill>
        <p:spPr>
          <a:xfrm>
            <a:off x="76200" y="914400"/>
            <a:ext cx="8839200" cy="5298767"/>
          </a:xfrm>
          <a:prstGeom prst="rect">
            <a:avLst/>
          </a:prstGeom>
        </p:spPr>
      </p:pic>
    </p:spTree>
    <p:extLst>
      <p:ext uri="{BB962C8B-B14F-4D97-AF65-F5344CB8AC3E}">
        <p14:creationId xmlns:p14="http://schemas.microsoft.com/office/powerpoint/2010/main" val="37610815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1DAB064-3F1A-450E-AC80-B98C46DDC42F}"/>
              </a:ext>
            </a:extLst>
          </p:cNvPr>
          <p:cNvSpPr>
            <a:spLocks noGrp="1"/>
          </p:cNvSpPr>
          <p:nvPr>
            <p:ph idx="1"/>
          </p:nvPr>
        </p:nvSpPr>
        <p:spPr>
          <a:xfrm>
            <a:off x="228600" y="1219200"/>
            <a:ext cx="8458200" cy="4648200"/>
          </a:xfrm>
        </p:spPr>
        <p:txBody>
          <a:bodyPr>
            <a:normAutofit fontScale="77500" lnSpcReduction="20000"/>
          </a:bodyPr>
          <a:lstStyle/>
          <a:p>
            <a:r>
              <a:rPr lang="en-US" dirty="0" err="1"/>
              <a:t>a.The</a:t>
            </a:r>
            <a:r>
              <a:rPr lang="en-US" dirty="0"/>
              <a:t> proposed Pyramid Highway striping improvements will require the applicant to apply for a NDOT occupancy permit. The NDOT District II Permits Office can be contacted at (775) 834-8330 for more information on obtaining NDOT occupancy permits.</a:t>
            </a:r>
          </a:p>
          <a:p>
            <a:r>
              <a:rPr lang="en-US" dirty="0"/>
              <a:t>b.  Applicant shall incorporate the recommended Pyramid Highway striping improvements described in the Traffic Analysis by Solaegui Engineers and reviewed by NDOT per the acceptance letter dated April 6th, 2020. A traffic analysis is typically valid for one year following the date on the acceptance letter, provided the nature of the development does not significantly change. If the project scope changes or is delayed, an updated traffic analysis will need to be submitted to NDOT for review.</a:t>
            </a:r>
          </a:p>
          <a:p>
            <a:endParaRPr lang="en-US" dirty="0"/>
          </a:p>
        </p:txBody>
      </p:sp>
      <p:sp>
        <p:nvSpPr>
          <p:cNvPr id="3" name="Title 2">
            <a:extLst>
              <a:ext uri="{FF2B5EF4-FFF2-40B4-BE49-F238E27FC236}">
                <a16:creationId xmlns:a16="http://schemas.microsoft.com/office/drawing/2014/main" id="{DA752248-596B-4661-B0EE-AF9B578B01F4}"/>
              </a:ext>
            </a:extLst>
          </p:cNvPr>
          <p:cNvSpPr>
            <a:spLocks noGrp="1"/>
          </p:cNvSpPr>
          <p:nvPr>
            <p:ph type="title"/>
          </p:nvPr>
        </p:nvSpPr>
        <p:spPr/>
        <p:txBody>
          <a:bodyPr/>
          <a:lstStyle/>
          <a:p>
            <a:r>
              <a:rPr lang="en-US" dirty="0"/>
              <a:t>Amended NDOT Conditions</a:t>
            </a:r>
          </a:p>
        </p:txBody>
      </p:sp>
    </p:spTree>
    <p:extLst>
      <p:ext uri="{BB962C8B-B14F-4D97-AF65-F5344CB8AC3E}">
        <p14:creationId xmlns:p14="http://schemas.microsoft.com/office/powerpoint/2010/main" val="40078911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Public Notice &amp; CAB</a:t>
            </a:r>
          </a:p>
        </p:txBody>
      </p:sp>
      <p:sp>
        <p:nvSpPr>
          <p:cNvPr id="4" name="Content Placeholder 3"/>
          <p:cNvSpPr>
            <a:spLocks noGrp="1"/>
          </p:cNvSpPr>
          <p:nvPr>
            <p:ph idx="1"/>
          </p:nvPr>
        </p:nvSpPr>
        <p:spPr>
          <a:xfrm>
            <a:off x="304800" y="1143000"/>
            <a:ext cx="8839200" cy="4800600"/>
          </a:xfrm>
        </p:spPr>
        <p:txBody>
          <a:bodyPr>
            <a:normAutofit fontScale="92500" lnSpcReduction="10000"/>
          </a:bodyPr>
          <a:lstStyle/>
          <a:p>
            <a:r>
              <a:rPr lang="en-US" dirty="0"/>
              <a:t>Public notices were sent to parcels within 500 feet from the site</a:t>
            </a:r>
          </a:p>
          <a:p>
            <a:r>
              <a:rPr lang="en-US" dirty="0"/>
              <a:t>The Spanish Springs CAB met on January 8</a:t>
            </a:r>
            <a:r>
              <a:rPr lang="en-US" baseline="30000" dirty="0"/>
              <a:t>th</a:t>
            </a:r>
            <a:r>
              <a:rPr lang="en-US" dirty="0"/>
              <a:t> and had the following comments concerning:</a:t>
            </a:r>
          </a:p>
          <a:p>
            <a:pPr lvl="1"/>
            <a:r>
              <a:rPr lang="en-US" dirty="0"/>
              <a:t>Traffic</a:t>
            </a:r>
          </a:p>
          <a:p>
            <a:pPr lvl="1"/>
            <a:r>
              <a:rPr lang="en-US" dirty="0"/>
              <a:t>Grading material</a:t>
            </a:r>
          </a:p>
          <a:p>
            <a:pPr lvl="1"/>
            <a:r>
              <a:rPr lang="en-US" dirty="0"/>
              <a:t>Size of building</a:t>
            </a:r>
          </a:p>
          <a:p>
            <a:pPr lvl="1"/>
            <a:r>
              <a:rPr lang="en-US" dirty="0"/>
              <a:t>Hours of operation</a:t>
            </a:r>
          </a:p>
          <a:p>
            <a:r>
              <a:rPr lang="en-US" dirty="0"/>
              <a:t>No correspondences or phone calls were received concerning the application</a:t>
            </a:r>
          </a:p>
        </p:txBody>
      </p:sp>
    </p:spTree>
    <p:extLst>
      <p:ext uri="{BB962C8B-B14F-4D97-AF65-F5344CB8AC3E}">
        <p14:creationId xmlns:p14="http://schemas.microsoft.com/office/powerpoint/2010/main" val="34067202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Reviewing Agencies</a:t>
            </a:r>
          </a:p>
        </p:txBody>
      </p:sp>
      <p:sp>
        <p:nvSpPr>
          <p:cNvPr id="4" name="Content Placeholder 3"/>
          <p:cNvSpPr>
            <a:spLocks noGrp="1"/>
          </p:cNvSpPr>
          <p:nvPr>
            <p:ph idx="1"/>
          </p:nvPr>
        </p:nvSpPr>
        <p:spPr>
          <a:xfrm>
            <a:off x="457200" y="1219200"/>
            <a:ext cx="8458200" cy="4572000"/>
          </a:xfrm>
        </p:spPr>
        <p:txBody>
          <a:bodyPr>
            <a:normAutofit/>
          </a:bodyPr>
          <a:lstStyle/>
          <a:p>
            <a:r>
              <a:rPr lang="en-US" dirty="0"/>
              <a:t>The application was distributed to various  agencies for reviewed  and their comments are included in the staff report</a:t>
            </a:r>
          </a:p>
          <a:p>
            <a:r>
              <a:rPr lang="en-US" dirty="0"/>
              <a:t>Agencies with conditions are included in the Conditions of Approval</a:t>
            </a:r>
          </a:p>
        </p:txBody>
      </p:sp>
    </p:spTree>
    <p:extLst>
      <p:ext uri="{BB962C8B-B14F-4D97-AF65-F5344CB8AC3E}">
        <p14:creationId xmlns:p14="http://schemas.microsoft.com/office/powerpoint/2010/main" val="20838863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dirty="0"/>
              <a:t>Special Us Permit Findings</a:t>
            </a:r>
          </a:p>
        </p:txBody>
      </p:sp>
      <p:sp>
        <p:nvSpPr>
          <p:cNvPr id="4" name="Content Placeholder 3"/>
          <p:cNvSpPr>
            <a:spLocks noGrp="1"/>
          </p:cNvSpPr>
          <p:nvPr>
            <p:ph idx="1"/>
          </p:nvPr>
        </p:nvSpPr>
        <p:spPr>
          <a:xfrm>
            <a:off x="457200" y="1219200"/>
            <a:ext cx="8229600" cy="4419600"/>
          </a:xfrm>
        </p:spPr>
        <p:txBody>
          <a:bodyPr>
            <a:noAutofit/>
          </a:bodyPr>
          <a:lstStyle/>
          <a:p>
            <a:pPr marL="509588" indent="-509588" fontAlgn="base" hangingPunct="0">
              <a:buNone/>
            </a:pPr>
            <a:r>
              <a:rPr lang="en-US" sz="2800" dirty="0"/>
              <a:t>1.	Consistency;</a:t>
            </a:r>
          </a:p>
          <a:p>
            <a:pPr marL="509588" indent="-509588" fontAlgn="base" hangingPunct="0">
              <a:buNone/>
            </a:pPr>
            <a:r>
              <a:rPr lang="en-US" sz="2800" dirty="0"/>
              <a:t>2.	Improvements;</a:t>
            </a:r>
          </a:p>
          <a:p>
            <a:pPr marL="509588" indent="-509588" fontAlgn="base" hangingPunct="0">
              <a:buNone/>
            </a:pPr>
            <a:r>
              <a:rPr lang="en-US" sz="2800" dirty="0"/>
              <a:t>3.	Site Suitability; </a:t>
            </a:r>
          </a:p>
          <a:p>
            <a:pPr marL="514350" indent="-514350" fontAlgn="base" hangingPunct="0">
              <a:buAutoNum type="arabicPeriod" startAt="4"/>
            </a:pPr>
            <a:r>
              <a:rPr lang="en-US" sz="2800" dirty="0"/>
              <a:t>Issuance Not Detrimental; and</a:t>
            </a:r>
          </a:p>
          <a:p>
            <a:pPr marL="514350" indent="-514350" fontAlgn="base" hangingPunct="0">
              <a:buAutoNum type="arabicPeriod" startAt="4"/>
            </a:pPr>
            <a:r>
              <a:rPr lang="en-US" sz="2800" dirty="0"/>
              <a:t> Effect on a Military Installation</a:t>
            </a:r>
          </a:p>
          <a:p>
            <a:pPr marL="0" indent="0" fontAlgn="base" hangingPunct="0">
              <a:buNone/>
            </a:pPr>
            <a:endParaRPr lang="en-US" sz="2800" dirty="0"/>
          </a:p>
          <a:p>
            <a:pPr marL="0" indent="0" fontAlgn="base" hangingPunct="0">
              <a:buNone/>
            </a:pPr>
            <a:r>
              <a:rPr lang="en-US" sz="2800" dirty="0"/>
              <a:t>Staff is able to make all the required findings, as detailed in the staff report on Page 7-8</a:t>
            </a:r>
          </a:p>
        </p:txBody>
      </p:sp>
    </p:spTree>
    <p:extLst>
      <p:ext uri="{BB962C8B-B14F-4D97-AF65-F5344CB8AC3E}">
        <p14:creationId xmlns:p14="http://schemas.microsoft.com/office/powerpoint/2010/main" val="12720914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a:t>Possible Motion</a:t>
            </a:r>
          </a:p>
        </p:txBody>
      </p:sp>
      <p:sp>
        <p:nvSpPr>
          <p:cNvPr id="4" name="Content Placeholder 3"/>
          <p:cNvSpPr>
            <a:spLocks noGrp="1"/>
          </p:cNvSpPr>
          <p:nvPr>
            <p:ph idx="1"/>
          </p:nvPr>
        </p:nvSpPr>
        <p:spPr>
          <a:xfrm>
            <a:off x="228600" y="1066800"/>
            <a:ext cx="8534400" cy="4724400"/>
          </a:xfrm>
        </p:spPr>
        <p:txBody>
          <a:bodyPr>
            <a:normAutofit fontScale="92500"/>
          </a:bodyPr>
          <a:lstStyle/>
          <a:p>
            <a:pPr marL="0" indent="0">
              <a:lnSpc>
                <a:spcPct val="120000"/>
              </a:lnSpc>
              <a:buNone/>
            </a:pPr>
            <a:r>
              <a:rPr lang="en-US" dirty="0"/>
              <a:t>I move that, after giving reasoned consideration to the information contained in the staff report and information received during the public hearing, the Washoe County Board of Adjustment approve with amended conditions Special Use Permit Case Number WSUP19-0029 for Summit Christian Church, having made all five findings in accordance with Washoe County Code Section 110.810.30</a:t>
            </a:r>
          </a:p>
        </p:txBody>
      </p:sp>
    </p:spTree>
    <p:extLst>
      <p:ext uri="{BB962C8B-B14F-4D97-AF65-F5344CB8AC3E}">
        <p14:creationId xmlns:p14="http://schemas.microsoft.com/office/powerpoint/2010/main" val="3855694812"/>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2.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200D7ED-6620-45A0-9F13-862FEFE886A3}">
  <ds:schemaRefs>
    <ds:schemaRef ds:uri="http://purl.org/dc/elements/1.1/"/>
    <ds:schemaRef ds:uri="http://schemas.microsoft.com/office/2006/documentManagement/types"/>
    <ds:schemaRef ds:uri="http://schemas.microsoft.com/sharepoint/v3"/>
    <ds:schemaRef ds:uri="http://purl.org/dc/terms/"/>
    <ds:schemaRef ds:uri="CEA9126C-A9B1-4F4A-855C-DD0F845697D2"/>
    <ds:schemaRef ds:uri="http://schemas.openxmlformats.org/package/2006/metadata/core-properties"/>
    <ds:schemaRef ds:uri="http://purl.org/dc/dcmitype/"/>
    <ds:schemaRef ds:uri="http://schemas.microsoft.com/office/infopath/2007/PartnerControls"/>
    <ds:schemaRef ds:uri="a94d8b85-37e1-4d17-8d55-8b7d207932bb"/>
    <ds:schemaRef ds:uri="http://schemas.microsoft.com/sharepoint/v3/fields"/>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4.xml><?xml version="1.0" encoding="utf-8"?>
<ds:datastoreItem xmlns:ds="http://schemas.openxmlformats.org/officeDocument/2006/customXml" ds:itemID="{A7BC16CB-1CBD-402F-9378-5075DDBF955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2999</TotalTime>
  <Words>478</Words>
  <Application>Microsoft Office PowerPoint</Application>
  <PresentationFormat>On-screen Show (4:3)</PresentationFormat>
  <Paragraphs>42</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Wingdings</vt:lpstr>
      <vt:lpstr>PowerPoint_Template_2015</vt:lpstr>
      <vt:lpstr>WSUP19-0029 Summit Christian Church</vt:lpstr>
      <vt:lpstr>Request</vt:lpstr>
      <vt:lpstr>PowerPoint Presentation</vt:lpstr>
      <vt:lpstr>Background</vt:lpstr>
      <vt:lpstr>Looking northwest</vt:lpstr>
      <vt:lpstr>Looking northeast</vt:lpstr>
      <vt:lpstr>Analysis</vt:lpstr>
      <vt:lpstr>Site Layout</vt:lpstr>
      <vt:lpstr>Amended NDOT Conditions</vt:lpstr>
      <vt:lpstr>Public Notice &amp; CAB</vt:lpstr>
      <vt:lpstr>Reviewing Agencies</vt:lpstr>
      <vt:lpstr>Special Us Permit Findings</vt:lpstr>
      <vt:lpstr>Possible Motion</vt:lpstr>
    </vt:vector>
  </TitlesOfParts>
  <Company>Washoe County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Fagan, Donna</cp:lastModifiedBy>
  <cp:revision>135</cp:revision>
  <cp:lastPrinted>2018-09-05T18:37:41Z</cp:lastPrinted>
  <dcterms:created xsi:type="dcterms:W3CDTF">2015-09-25T21:46:02Z</dcterms:created>
  <dcterms:modified xsi:type="dcterms:W3CDTF">2020-04-17T19:11:41Z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